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4" r:id="rId2"/>
    <p:sldId id="269" r:id="rId3"/>
    <p:sldId id="267" r:id="rId4"/>
    <p:sldId id="272" r:id="rId5"/>
    <p:sldId id="273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1782BF"/>
    <a:srgbClr val="FFDE26"/>
    <a:srgbClr val="D0D0D0"/>
    <a:srgbClr val="7DC2E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52" autoAdjust="0"/>
    <p:restoredTop sz="90167" autoAdjust="0"/>
  </p:normalViewPr>
  <p:slideViewPr>
    <p:cSldViewPr snapToGrid="0">
      <p:cViewPr>
        <p:scale>
          <a:sx n="100" d="100"/>
          <a:sy n="100" d="100"/>
        </p:scale>
        <p:origin x="-48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DB050-73D2-414C-B405-49E72A96D0CA}" type="datetimeFigureOut">
              <a:rPr lang="en-US" smtClean="0"/>
              <a:pPr/>
              <a:t>6/16/11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82571-3DA4-D442-8961-83B3CE565C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0FFD3-533F-5B46-93E5-1DAC6EBE4047}" type="datetimeFigureOut">
              <a:rPr lang="en-US" smtClean="0"/>
              <a:pPr/>
              <a:t>6/16/11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D604E-CF5C-1848-9C3D-ABAC26C9C4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national benchmark.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D604E-CF5C-1848-9C3D-ABAC26C9C42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D604E-CF5C-1848-9C3D-ABAC26C9C42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D604E-CF5C-1848-9C3D-ABAC26C9C42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3ABC4A-CFC2-FC44-9A69-B9C6587F3455}" type="datetimeFigureOut">
              <a:rPr lang="en-US" smtClean="0"/>
              <a:pPr/>
              <a:t>6/16/11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ECC578-AE31-8842-BDD4-4F853ECEAD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5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63513"/>
            <a:ext cx="8273143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13" rIns="0" bIns="4571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Slide title</a:t>
            </a:r>
          </a:p>
        </p:txBody>
      </p:sp>
      <p:sp>
        <p:nvSpPr>
          <p:cNvPr id="12291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5429" y="1508126"/>
            <a:ext cx="8273143" cy="4614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Quotation level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8851192" y="6660202"/>
            <a:ext cx="175381" cy="133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3914A1F-998B-4017-A223-A93BF2418924}" type="slidenum">
              <a:rPr lang="en-US" sz="1000" b="1">
                <a:solidFill>
                  <a:prstClr val="black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b="1" dirty="0">
              <a:solidFill>
                <a:prstClr val="black"/>
              </a:solidFill>
            </a:endParaRPr>
          </a:p>
        </p:txBody>
      </p:sp>
      <p:sp>
        <p:nvSpPr>
          <p:cNvPr id="1102" name="Line 78"/>
          <p:cNvSpPr>
            <a:spLocks noChangeShapeType="1"/>
          </p:cNvSpPr>
          <p:nvPr/>
        </p:nvSpPr>
        <p:spPr bwMode="auto">
          <a:xfrm flipH="1">
            <a:off x="0" y="1003300"/>
            <a:ext cx="9144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400" b="1">
              <a:solidFill>
                <a:prstClr val="black"/>
              </a:solidFill>
            </a:endParaRPr>
          </a:p>
        </p:txBody>
      </p:sp>
      <p:pic>
        <p:nvPicPr>
          <p:cNvPr id="7" name="Picture 6" descr="Picture 2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944834" y="0"/>
            <a:ext cx="4199166" cy="990600"/>
          </a:xfrm>
          <a:prstGeom prst="rect">
            <a:avLst/>
          </a:prstGeom>
        </p:spPr>
      </p:pic>
      <p:pic>
        <p:nvPicPr>
          <p:cNvPr id="6" name="Picture 5" descr="Picture 1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2057399" cy="952499"/>
          </a:xfrm>
          <a:prstGeom prst="rect">
            <a:avLst/>
          </a:prstGeom>
        </p:spPr>
      </p:pic>
      <p:pic>
        <p:nvPicPr>
          <p:cNvPr id="8" name="Picture 7" descr="Picture 3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936855" y="1"/>
            <a:ext cx="1009545" cy="9260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1376363" indent="-2333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868" y="1644704"/>
            <a:ext cx="7496231" cy="153029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0" y="0"/>
            <a:ext cx="9144000" cy="127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 vert="horz" wrap="none" lIns="91440" tIns="91440" rIns="91440" bIns="9144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7" name="Picture 6" descr="Picture 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7540" y="4108570"/>
            <a:ext cx="3834920" cy="1917460"/>
          </a:xfrm>
          <a:prstGeom prst="rect">
            <a:avLst/>
          </a:prstGeom>
        </p:spPr>
      </p:pic>
      <p:pic>
        <p:nvPicPr>
          <p:cNvPr id="8" name="Picture 7" descr="Picture 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9952" y="4400636"/>
            <a:ext cx="1638095" cy="138412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0" y="1038226"/>
            <a:ext cx="8273143" cy="4614863"/>
          </a:xfrm>
        </p:spPr>
        <p:txBody>
          <a:bodyPr/>
          <a:lstStyle/>
          <a:p>
            <a:r>
              <a:rPr lang="en-US" sz="2800" dirty="0" smtClean="0"/>
              <a:t>Aim of registry</a:t>
            </a:r>
          </a:p>
          <a:p>
            <a:endParaRPr lang="en-US" sz="2600" dirty="0" smtClean="0"/>
          </a:p>
          <a:p>
            <a:r>
              <a:rPr lang="en-US" sz="2600" dirty="0" smtClean="0"/>
              <a:t>	</a:t>
            </a:r>
            <a:r>
              <a:rPr lang="en-GB" sz="2800" b="0" dirty="0" smtClean="0"/>
              <a:t>To improve standards in </a:t>
            </a:r>
            <a:r>
              <a:rPr lang="en-GB" sz="2800" b="0" dirty="0" err="1" smtClean="0"/>
              <a:t>ileal</a:t>
            </a:r>
            <a:r>
              <a:rPr lang="en-GB" sz="2800" b="0" dirty="0" smtClean="0"/>
              <a:t> pouch surgery through a process of continuous national audit of activity and outcome in an observational registry </a:t>
            </a:r>
            <a:endParaRPr lang="en-US" sz="2600" b="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Picture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81386"/>
            <a:ext cx="4489364" cy="3536714"/>
          </a:xfrm>
          <a:prstGeom prst="rect">
            <a:avLst/>
          </a:prstGeom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1001713"/>
            <a:ext cx="3873499" cy="831850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Rationale for registry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3" name="Picture 12" descr="Picture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2572" y="2737095"/>
            <a:ext cx="5371428" cy="3923809"/>
          </a:xfrm>
          <a:prstGeom prst="rect">
            <a:avLst/>
          </a:prstGeom>
        </p:spPr>
      </p:pic>
      <p:sp>
        <p:nvSpPr>
          <p:cNvPr id="16" name="Rectangular Callout 15"/>
          <p:cNvSpPr/>
          <p:nvPr/>
        </p:nvSpPr>
        <p:spPr bwMode="auto">
          <a:xfrm>
            <a:off x="6743700" y="2082800"/>
            <a:ext cx="2120900" cy="939800"/>
          </a:xfrm>
          <a:prstGeom prst="wedgeRectCallout">
            <a:avLst>
              <a:gd name="adj1" fmla="val -34605"/>
              <a:gd name="adj2" fmla="val 71959"/>
            </a:avLst>
          </a:prstGeom>
          <a:solidFill>
            <a:srgbClr val="D0D0D0"/>
          </a:solidFill>
          <a:ln w="9525" cap="flat" cmpd="sng" algn="ctr">
            <a:noFill/>
            <a:prstDash val="solid"/>
            <a:round/>
            <a:headEnd type="none" w="lg" len="lg"/>
            <a:tailEnd type="none" w="lg" len="lg"/>
          </a:ln>
          <a:effectLst/>
        </p:spPr>
        <p:txBody>
          <a:bodyPr vert="horz" wrap="none" lIns="91440" tIns="91440" rIns="91440" bIns="9144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31000" y="2095500"/>
            <a:ext cx="218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Reduce variation and improve quality through audit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346200" y="2173288"/>
            <a:ext cx="6248400" cy="3048000"/>
            <a:chOff x="1828800" y="2211388"/>
            <a:chExt cx="6248400" cy="3048000"/>
          </a:xfrm>
        </p:grpSpPr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1828800" y="2211388"/>
              <a:ext cx="1752600" cy="3048000"/>
            </a:xfrm>
            <a:prstGeom prst="rect">
              <a:avLst/>
            </a:prstGeom>
            <a:solidFill>
              <a:srgbClr val="288FC8"/>
            </a:solidFill>
            <a:ln w="6350">
              <a:solidFill>
                <a:srgbClr val="006699"/>
              </a:solidFill>
              <a:miter lim="800000"/>
              <a:headEnd/>
              <a:tailEnd/>
            </a:ln>
            <a:effectLst/>
          </p:spPr>
          <p:txBody>
            <a:bodyPr wrap="none" lIns="45720" rIns="45720">
              <a:prstTxWarp prst="textNoShape">
                <a:avLst/>
              </a:prstTxWarp>
            </a:bodyPr>
            <a:lstStyle/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Register online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kern="0" dirty="0" smtClean="0">
                <a:solidFill>
                  <a:srgbClr val="FFFFFF"/>
                </a:solidFill>
              </a:endParaRP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Tx/>
                <a:buSzTx/>
                <a:buFont typeface="Wingdings" charset="2"/>
                <a:buChar char="ü"/>
                <a:tabLst/>
                <a:defRPr/>
              </a:pPr>
              <a:r>
                <a:rPr kumimoji="0" lang="en-GB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Anonymous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Tx/>
                <a:buSzTx/>
                <a:buFont typeface="Wingdings" charset="2"/>
                <a:buChar char="ü"/>
                <a:tabLst/>
                <a:defRPr/>
              </a:pPr>
              <a:r>
                <a:rPr lang="en-GB" sz="1600" kern="0" noProof="0" dirty="0" smtClean="0">
                  <a:solidFill>
                    <a:srgbClr val="FFFFFF"/>
                  </a:solidFill>
                </a:rPr>
                <a:t>Patient 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GB" sz="1600" kern="0" dirty="0" smtClean="0">
                  <a:solidFill>
                    <a:srgbClr val="FFFFFF"/>
                  </a:solidFill>
                </a:rPr>
                <a:t>	 </a:t>
              </a:r>
              <a:r>
                <a:rPr lang="en-GB" sz="1600" kern="0" noProof="0" dirty="0" smtClean="0">
                  <a:solidFill>
                    <a:srgbClr val="FFFFFF"/>
                  </a:solidFill>
                </a:rPr>
                <a:t>confidentiality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Tx/>
                <a:buSzTx/>
                <a:buFont typeface="Wingdings" charset="2"/>
                <a:buChar char="ü"/>
                <a:tabLst/>
                <a:defRPr/>
              </a:pPr>
              <a:r>
                <a:rPr lang="en-GB" sz="1600" kern="0" noProof="0" dirty="0" smtClean="0">
                  <a:solidFill>
                    <a:srgbClr val="FFFFFF"/>
                  </a:solidFill>
                </a:rPr>
                <a:t>Data owned by 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GB" sz="1600" kern="0" dirty="0" smtClean="0">
                  <a:solidFill>
                    <a:srgbClr val="FFFFFF"/>
                  </a:solidFill>
                </a:rPr>
                <a:t>   individual units</a:t>
              </a:r>
              <a:endParaRPr lang="en-GB" sz="1600" kern="0" noProof="0" dirty="0" smtClean="0">
                <a:solidFill>
                  <a:srgbClr val="FFFFFF"/>
                </a:solidFill>
              </a:endParaRP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Tx/>
                <a:buSzTx/>
                <a:buFont typeface="Wingdings" charset="2"/>
                <a:buChar char="ü"/>
                <a:tabLst/>
                <a:defRPr/>
              </a:pPr>
              <a:endParaRPr kumimoji="0" lang="en-GB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6324600" y="2211388"/>
              <a:ext cx="1752600" cy="3048000"/>
            </a:xfrm>
            <a:prstGeom prst="rect">
              <a:avLst/>
            </a:prstGeom>
            <a:solidFill>
              <a:srgbClr val="D6EBF6"/>
            </a:solidFill>
            <a:ln w="6350">
              <a:solidFill>
                <a:srgbClr val="006699"/>
              </a:solidFill>
              <a:miter lim="800000"/>
              <a:headEnd/>
              <a:tailEnd/>
            </a:ln>
            <a:effectLst/>
          </p:spPr>
          <p:txBody>
            <a:bodyPr wrap="none" lIns="45720" rIns="45720">
              <a:prstTxWarp prst="textNoShape">
                <a:avLst/>
              </a:prstTxWarp>
            </a:bodyPr>
            <a:lstStyle/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>
                  <a:srgbClr val="006699"/>
                </a:buClr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Annual report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>
                  <a:srgbClr val="006699"/>
                </a:buClr>
                <a:buSzTx/>
                <a:buFontTx/>
                <a:buChar char="•"/>
                <a:tabLst/>
                <a:defRPr/>
              </a:pPr>
              <a:endParaRPr kumimoji="0" lang="en-GB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>
                  <a:srgbClr val="006699"/>
                </a:buClr>
                <a:buSzTx/>
                <a:buFont typeface="Wingdings" charset="2"/>
                <a:buChar char="ü"/>
                <a:tabLst/>
                <a:defRPr/>
              </a:pPr>
              <a:r>
                <a:rPr kumimoji="0" lang="en-GB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Acknowledge 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>
                  <a:srgbClr val="006699"/>
                </a:buClr>
                <a:buSzTx/>
                <a:tabLst/>
                <a:defRPr/>
              </a:pPr>
              <a:r>
                <a:rPr lang="en-GB" sz="1600" kern="0" dirty="0" smtClean="0">
                  <a:solidFill>
                    <a:srgbClr val="000000"/>
                  </a:solidFill>
                </a:rPr>
                <a:t>  contributions</a:t>
              </a:r>
              <a:endPara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>
                  <a:srgbClr val="006699"/>
                </a:buClr>
                <a:buSzTx/>
                <a:buFont typeface="Wingdings" charset="2"/>
                <a:buChar char="ü"/>
                <a:tabLst/>
                <a:defRPr/>
              </a:pPr>
              <a:r>
                <a:rPr kumimoji="0" lang="en-GB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Allow units to 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>
                  <a:srgbClr val="006699"/>
                </a:buClr>
                <a:buSzTx/>
                <a:tabLst/>
                <a:defRPr/>
              </a:pPr>
              <a:r>
                <a:rPr lang="en-GB" sz="1600" kern="0" dirty="0" smtClean="0">
                  <a:solidFill>
                    <a:srgbClr val="000000"/>
                  </a:solidFill>
                </a:rPr>
                <a:t>  </a:t>
              </a:r>
              <a:r>
                <a:rPr kumimoji="0" lang="en-GB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benchmark 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>
                  <a:srgbClr val="006699"/>
                </a:buClr>
                <a:buSzTx/>
                <a:tabLst/>
                <a:defRPr/>
              </a:pPr>
              <a:r>
                <a:rPr lang="en-GB" sz="1600" kern="0" dirty="0" smtClean="0">
                  <a:solidFill>
                    <a:srgbClr val="000000"/>
                  </a:solidFill>
                </a:rPr>
                <a:t>  </a:t>
              </a:r>
              <a:r>
                <a:rPr kumimoji="0" lang="en-GB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their performance  </a:t>
              </a:r>
            </a:p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>
                  <a:srgbClr val="006699"/>
                </a:buClr>
                <a:buSzTx/>
                <a:buFontTx/>
                <a:buChar char="•"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 rot="5400000" flipH="1">
              <a:off x="2856707" y="3585369"/>
              <a:ext cx="1943100" cy="300037"/>
            </a:xfrm>
            <a:prstGeom prst="triangle">
              <a:avLst>
                <a:gd name="adj" fmla="val 49995"/>
              </a:avLst>
            </a:prstGeom>
            <a:solidFill>
              <a:srgbClr val="006699"/>
            </a:solidFill>
            <a:ln w="6350">
              <a:solidFill>
                <a:srgbClr val="006699"/>
              </a:solidFill>
              <a:miter lim="800000"/>
              <a:headEnd/>
              <a:tailEnd/>
            </a:ln>
            <a:effectLst/>
          </p:spPr>
          <p:txBody>
            <a:bodyPr wrap="none" lIns="45720" rIns="45720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 rot="5400000" flipH="1">
              <a:off x="5106194" y="3585369"/>
              <a:ext cx="1943100" cy="300038"/>
            </a:xfrm>
            <a:prstGeom prst="triangle">
              <a:avLst>
                <a:gd name="adj" fmla="val 49995"/>
              </a:avLst>
            </a:prstGeom>
            <a:solidFill>
              <a:srgbClr val="006699"/>
            </a:solidFill>
            <a:ln w="6350">
              <a:solidFill>
                <a:srgbClr val="006699"/>
              </a:solidFill>
              <a:miter lim="800000"/>
              <a:headEnd/>
              <a:tailEnd/>
            </a:ln>
            <a:effectLst/>
          </p:spPr>
          <p:txBody>
            <a:bodyPr wrap="none" lIns="45720" rIns="45720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076700" y="2211388"/>
              <a:ext cx="1752600" cy="3048000"/>
            </a:xfrm>
            <a:prstGeom prst="rect">
              <a:avLst/>
            </a:prstGeom>
            <a:solidFill>
              <a:srgbClr val="83C2E5"/>
            </a:solidFill>
            <a:ln w="6350">
              <a:solidFill>
                <a:srgbClr val="006699"/>
              </a:solidFill>
              <a:miter lim="800000"/>
              <a:headEnd/>
              <a:tailEnd/>
            </a:ln>
            <a:effectLst/>
          </p:spPr>
          <p:txBody>
            <a:bodyPr wrap="none" lIns="45720" rIns="45720">
              <a:prstTxWarp prst="textNoShape">
                <a:avLst/>
              </a:prstTxWarp>
            </a:bodyPr>
            <a:lstStyle/>
            <a:p>
              <a:pPr marL="101600" marR="0" lvl="0" indent="-101600" defTabSz="914400" eaLnBrk="1" fontAlgn="auto" latinLnBrk="0" hangingPunct="1">
                <a:lnSpc>
                  <a:spcPct val="100000"/>
                </a:lnSpc>
                <a:spcBef>
                  <a:spcPct val="30000"/>
                </a:spcBef>
                <a:spcAft>
                  <a:spcPts val="0"/>
                </a:spcAft>
                <a:buClr>
                  <a:srgbClr val="006699"/>
                </a:buClr>
                <a:buSzTx/>
                <a:buFontTx/>
                <a:buNone/>
                <a:tabLst/>
                <a:defRPr/>
              </a:pPr>
              <a:endPara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594100" y="2173288"/>
            <a:ext cx="1752600" cy="3048000"/>
          </a:xfrm>
          <a:prstGeom prst="rect">
            <a:avLst/>
          </a:prstGeom>
          <a:noFill/>
          <a:ln w="6350">
            <a:solidFill>
              <a:srgbClr val="006699"/>
            </a:solidFill>
            <a:miter lim="800000"/>
            <a:headEnd/>
            <a:tailEnd/>
          </a:ln>
          <a:effectLst/>
        </p:spPr>
        <p:txBody>
          <a:bodyPr wrap="none" lIns="45720" rIns="45720">
            <a:prstTxWarp prst="textNoShape">
              <a:avLst/>
            </a:prstTxWarp>
          </a:bodyPr>
          <a:lstStyle/>
          <a:p>
            <a:pPr marL="101600" marR="0" lvl="0" indent="-101600" defTabSz="91440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Input data</a:t>
            </a:r>
          </a:p>
          <a:p>
            <a:pPr marL="101600" marR="0" lvl="0" indent="-101600" defTabSz="91440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kern="0" dirty="0" smtClean="0">
              <a:solidFill>
                <a:srgbClr val="FFFFFF"/>
              </a:solidFill>
            </a:endParaRPr>
          </a:p>
          <a:p>
            <a:pPr marL="101600" marR="0" lvl="0" indent="-101600" defTabSz="91440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  <a:defRPr/>
            </a:pPr>
            <a:r>
              <a:rPr lang="en-GB" sz="1600" kern="0" dirty="0" smtClean="0">
                <a:solidFill>
                  <a:srgbClr val="FFFFFF"/>
                </a:solidFill>
              </a:rPr>
              <a:t>Online form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  <a:p>
            <a:pPr marL="101600" marR="0" lvl="0" indent="-101600" defTabSz="91440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  <a:defRPr/>
            </a:pPr>
            <a:r>
              <a:rPr lang="en-GB" sz="1600" kern="0" dirty="0" smtClean="0">
                <a:solidFill>
                  <a:srgbClr val="FFFFFF"/>
                </a:solidFill>
              </a:rPr>
              <a:t>Technical help</a:t>
            </a:r>
          </a:p>
          <a:p>
            <a:pPr marL="101600" marR="0" lvl="0" indent="-101600" defTabSz="91440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600" kern="0" noProof="0" dirty="0" smtClean="0">
                <a:solidFill>
                  <a:srgbClr val="FFFFFF"/>
                </a:solidFill>
              </a:rPr>
              <a:t>    available</a:t>
            </a:r>
          </a:p>
          <a:p>
            <a:pPr marL="101600" marR="0" lvl="0" indent="-101600" defTabSz="91440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6" name="Content Placeholder 27"/>
          <p:cNvSpPr txBox="1">
            <a:spLocks/>
          </p:cNvSpPr>
          <p:nvPr/>
        </p:nvSpPr>
        <p:spPr bwMode="auto">
          <a:xfrm>
            <a:off x="0" y="1038226"/>
            <a:ext cx="8273143" cy="4614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does it work?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/>
              <a:t>	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7"/>
          <p:cNvSpPr txBox="1">
            <a:spLocks/>
          </p:cNvSpPr>
          <p:nvPr/>
        </p:nvSpPr>
        <p:spPr bwMode="auto">
          <a:xfrm>
            <a:off x="0" y="1038226"/>
            <a:ext cx="8273143" cy="4614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Who are we?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600" b="1" kern="0" dirty="0" smtClean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ACPGBI IBD subcommittee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800" kern="0" dirty="0" smtClean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Chair Omar</a:t>
            </a:r>
            <a:r>
              <a:rPr kumimoji="0" lang="en-US" sz="28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Faiz</a:t>
            </a:r>
            <a:endParaRPr kumimoji="0" lang="en-US" sz="28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baseline="0" dirty="0" smtClean="0"/>
              <a:t>		</a:t>
            </a:r>
          </a:p>
          <a:p>
            <a:pPr marL="342900" lvl="0" indent="-342900" defTabSz="9144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800" kern="0" dirty="0" smtClean="0"/>
              <a:t>		</a:t>
            </a:r>
            <a:r>
              <a:rPr lang="en-US" sz="2800" kern="0" baseline="0" dirty="0" smtClean="0"/>
              <a:t>Professor</a:t>
            </a:r>
            <a:r>
              <a:rPr lang="en-US" sz="2800" kern="0" dirty="0" smtClean="0"/>
              <a:t> Nicholls, Justin Davies, Graeme 	Wilson, Steve Brown, Richard </a:t>
            </a:r>
            <a:r>
              <a:rPr lang="en-US" sz="2800" kern="0" dirty="0" err="1" smtClean="0"/>
              <a:t>Lovegrove</a:t>
            </a:r>
            <a:r>
              <a:rPr lang="en-US" sz="2800" kern="0" dirty="0" smtClean="0"/>
              <a:t>, 	Anna </a:t>
            </a:r>
            <a:r>
              <a:rPr lang="en-US" sz="2800" kern="0" dirty="0" err="1" smtClean="0"/>
              <a:t>Wordley</a:t>
            </a:r>
            <a:r>
              <a:rPr lang="en-US" sz="2800" kern="0" dirty="0" smtClean="0"/>
              <a:t>, </a:t>
            </a:r>
            <a:r>
              <a:rPr lang="en-US" sz="2800" kern="0" dirty="0" smtClean="0"/>
              <a:t>Elaine </a:t>
            </a:r>
            <a:r>
              <a:rPr lang="en-US" sz="2800" kern="0" dirty="0" smtClean="0"/>
              <a:t>Burns</a:t>
            </a:r>
            <a:endParaRPr kumimoji="0" lang="en-US" sz="28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683001" y="1166571"/>
            <a:ext cx="1803399" cy="177982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45720" rIns="45720">
            <a:prstTxWarp prst="textNoShape">
              <a:avLst/>
            </a:prstTxWarp>
          </a:bodyPr>
          <a:lstStyle/>
          <a:p>
            <a:pPr marL="114300" marR="0" lvl="0" indent="-114300" defTabSz="91440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>
                <a:srgbClr val="006699"/>
              </a:buClr>
              <a:buSzTx/>
              <a:buFontTx/>
              <a:buChar char="•"/>
              <a:tabLst/>
              <a:defRPr/>
            </a:pP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2" name="Text Box 10"/>
          <p:cNvSpPr txBox="1">
            <a:spLocks noChangeArrowheads="1"/>
          </p:cNvSpPr>
          <p:nvPr/>
        </p:nvSpPr>
        <p:spPr bwMode="auto">
          <a:xfrm>
            <a:off x="5942013" y="3300413"/>
            <a:ext cx="1830387" cy="180498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45720" rIns="45720">
            <a:prstTxWarp prst="textNoShape">
              <a:avLst/>
            </a:prstTxWarp>
          </a:bodyPr>
          <a:lstStyle/>
          <a:p>
            <a:pPr marL="114300" marR="0" lvl="0" indent="-114300" defTabSz="914400" eaLnBrk="1" fontAlgn="auto" latinLnBrk="0" hangingPunct="1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>
                <a:srgbClr val="006699"/>
              </a:buClr>
              <a:buSzTx/>
              <a:buFontTx/>
              <a:buNone/>
              <a:tabLst/>
              <a:defRPr/>
            </a:pPr>
            <a:endParaRPr kumimoji="0" lang="en-GB" sz="14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1035735"/>
            <a:ext cx="91440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/>
              <a:t>Registry Address</a:t>
            </a:r>
          </a:p>
          <a:p>
            <a:endParaRPr lang="en-US" sz="2600" dirty="0" smtClean="0"/>
          </a:p>
          <a:p>
            <a:r>
              <a:rPr lang="en-US" sz="2600" dirty="0" smtClean="0"/>
              <a:t>	</a:t>
            </a:r>
            <a:r>
              <a:rPr lang="en-US" sz="2600" dirty="0" err="1" smtClean="0">
                <a:solidFill>
                  <a:srgbClr val="1782BF"/>
                </a:solidFill>
              </a:rPr>
              <a:t>http://demo.e-dendrite.com/csp/ilealpouch/frontpages</a:t>
            </a:r>
            <a:r>
              <a:rPr lang="en-US" sz="2600" dirty="0" smtClean="0">
                <a:solidFill>
                  <a:srgbClr val="1782BF"/>
                </a:solidFill>
              </a:rPr>
              <a:t>/	</a:t>
            </a:r>
            <a:r>
              <a:rPr lang="en-US" sz="2600" dirty="0" err="1" smtClean="0">
                <a:solidFill>
                  <a:srgbClr val="1782BF"/>
                </a:solidFill>
              </a:rPr>
              <a:t>ipdbfront.csp</a:t>
            </a:r>
            <a:endParaRPr lang="en-US" sz="2600" dirty="0">
              <a:solidFill>
                <a:srgbClr val="1782B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3016935"/>
            <a:ext cx="914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/>
              <a:t>Contacts</a:t>
            </a:r>
          </a:p>
          <a:p>
            <a:endParaRPr lang="en-US" sz="2600" dirty="0" smtClean="0"/>
          </a:p>
          <a:p>
            <a:r>
              <a:rPr lang="en-US" sz="2600" dirty="0" smtClean="0"/>
              <a:t>	Queries on database 				</a:t>
            </a:r>
            <a:r>
              <a:rPr lang="en-US" sz="2600" dirty="0" err="1" smtClean="0">
                <a:solidFill>
                  <a:srgbClr val="1782BF"/>
                </a:solidFill>
              </a:rPr>
              <a:t>o.faiz@imperial.ac.uk</a:t>
            </a:r>
            <a:endParaRPr lang="en-US" sz="2600" dirty="0" smtClean="0">
              <a:solidFill>
                <a:srgbClr val="1782BF"/>
              </a:solidFill>
            </a:endParaRPr>
          </a:p>
          <a:p>
            <a:r>
              <a:rPr lang="en-US" sz="2600" dirty="0" smtClean="0"/>
              <a:t>	Clinical support on database	</a:t>
            </a:r>
            <a:r>
              <a:rPr lang="en-US" sz="2600" dirty="0" err="1" smtClean="0">
                <a:solidFill>
                  <a:srgbClr val="1782BF"/>
                </a:solidFill>
                <a:ea typeface="Geneva"/>
              </a:rPr>
              <a:t>r.lovegrove@me.com</a:t>
            </a:r>
            <a:endParaRPr lang="en-US" sz="2600" dirty="0" smtClean="0"/>
          </a:p>
          <a:p>
            <a:r>
              <a:rPr lang="en-US" sz="2600" dirty="0" smtClean="0"/>
              <a:t>	Technical Advice					</a:t>
            </a:r>
            <a:r>
              <a:rPr lang="en-US" sz="2600" dirty="0" err="1" smtClean="0">
                <a:solidFill>
                  <a:srgbClr val="1782BF"/>
                </a:solidFill>
              </a:rPr>
              <a:t>support@e-dendrite.com</a:t>
            </a:r>
            <a:r>
              <a:rPr lang="en-US" sz="2600" dirty="0" smtClean="0">
                <a:solidFill>
                  <a:srgbClr val="1782BF"/>
                </a:solidFill>
              </a:rPr>
              <a:t> </a:t>
            </a:r>
            <a:r>
              <a:rPr lang="en-US" sz="2600" dirty="0" smtClean="0"/>
              <a:t>	</a:t>
            </a:r>
            <a:endParaRPr lang="en-US" sz="2600" dirty="0">
              <a:solidFill>
                <a:srgbClr val="1782B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tter Blank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Letter 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tter 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tter 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199</Words>
  <Application>Microsoft Macintosh PowerPoint</Application>
  <PresentationFormat>On-screen Show (4:3)</PresentationFormat>
  <Paragraphs>67</Paragraphs>
  <Slides>6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Letter Blank</vt:lpstr>
      <vt:lpstr>Slide 1</vt:lpstr>
      <vt:lpstr>Slide 2</vt:lpstr>
      <vt:lpstr>Rationale for registry </vt:lpstr>
      <vt:lpstr>Slide 4</vt:lpstr>
      <vt:lpstr>Slide 5</vt:lpstr>
      <vt:lpstr>Slide 6</vt:lpstr>
    </vt:vector>
  </TitlesOfParts>
  <Company>Imperial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Elaine Burns</dc:creator>
  <cp:lastModifiedBy>Elaine Burns</cp:lastModifiedBy>
  <cp:revision>68</cp:revision>
  <dcterms:created xsi:type="dcterms:W3CDTF">2011-06-16T15:03:29Z</dcterms:created>
  <dcterms:modified xsi:type="dcterms:W3CDTF">2011-06-16T15:18:26Z</dcterms:modified>
</cp:coreProperties>
</file>